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67" r:id="rId95"/>
    <p:sldId id="368" r:id="rId96"/>
    <p:sldId id="370" r:id="rId97"/>
    <p:sldId id="369" r:id="rId98"/>
    <p:sldId id="377" r:id="rId99"/>
    <p:sldId id="359" r:id="rId100"/>
    <p:sldId id="361" r:id="rId101"/>
    <p:sldId id="363" r:id="rId102"/>
    <p:sldId id="364" r:id="rId103"/>
    <p:sldId id="378" r:id="rId104"/>
    <p:sldId id="374" r:id="rId105"/>
    <p:sldId id="375" r:id="rId106"/>
    <p:sldId id="373" r:id="rId107"/>
    <p:sldId id="376"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4DB"/>
    <a:srgbClr val="E271BF"/>
    <a:srgbClr val="99CD31"/>
    <a:srgbClr val="26BAB9"/>
    <a:srgbClr val="DCAEFC"/>
    <a:srgbClr val="2078B4"/>
    <a:srgbClr val="FFA500"/>
    <a:srgbClr val="FFF9F0"/>
    <a:srgbClr val="FF7F50"/>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varScale="1">
        <p:scale>
          <a:sx n="90" d="100"/>
          <a:sy n="90" d="100"/>
        </p:scale>
        <p:origin x="174"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3/25/2024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3/25/2024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3/25/2024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3/25/2024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 Id="rId4" Type="http://schemas.openxmlformats.org/officeDocument/2006/relationships/image" Target="../media/image7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7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716.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13.png"/><Relationship Id="rId4" Type="http://schemas.openxmlformats.org/officeDocument/2006/relationships/image" Target="../media/image7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5.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6.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4" name="Picture 3">
            <a:extLst>
              <a:ext uri="{FF2B5EF4-FFF2-40B4-BE49-F238E27FC236}">
                <a16:creationId xmlns:a16="http://schemas.microsoft.com/office/drawing/2014/main" id="{2820081B-DE97-E160-1331-B4BF76574307}"/>
              </a:ext>
            </a:extLst>
          </p:cNvPr>
          <p:cNvPicPr>
            <a:picLocks noChangeAspect="1"/>
          </p:cNvPicPr>
          <p:nvPr/>
        </p:nvPicPr>
        <p:blipFill>
          <a:blip r:embed="rId2"/>
          <a:stretch>
            <a:fillRect/>
          </a:stretch>
        </p:blipFill>
        <p:spPr>
          <a:xfrm>
            <a:off x="5997651" y="978750"/>
            <a:ext cx="5554623" cy="2808390"/>
          </a:xfrm>
          <a:prstGeom prst="rect">
            <a:avLst/>
          </a:prstGeom>
        </p:spPr>
      </p:pic>
      <p:pic>
        <p:nvPicPr>
          <p:cNvPr id="6" name="Picture 5">
            <a:extLst>
              <a:ext uri="{FF2B5EF4-FFF2-40B4-BE49-F238E27FC236}">
                <a16:creationId xmlns:a16="http://schemas.microsoft.com/office/drawing/2014/main" id="{7076F5D6-D4C3-E487-9F15-714AC2503946}"/>
              </a:ext>
            </a:extLst>
          </p:cNvPr>
          <p:cNvPicPr>
            <a:picLocks noChangeAspect="1"/>
          </p:cNvPicPr>
          <p:nvPr/>
        </p:nvPicPr>
        <p:blipFill>
          <a:blip r:embed="rId3"/>
          <a:stretch>
            <a:fillRect/>
          </a:stretch>
        </p:blipFill>
        <p:spPr>
          <a:xfrm>
            <a:off x="285782" y="817272"/>
            <a:ext cx="5194005" cy="2901316"/>
          </a:xfrm>
          <a:prstGeom prst="rect">
            <a:avLst/>
          </a:prstGeom>
        </p:spPr>
      </p:pic>
      <p:pic>
        <p:nvPicPr>
          <p:cNvPr id="7" name="Picture 6">
            <a:extLst>
              <a:ext uri="{FF2B5EF4-FFF2-40B4-BE49-F238E27FC236}">
                <a16:creationId xmlns:a16="http://schemas.microsoft.com/office/drawing/2014/main" id="{F6CBBF26-7D8B-A849-1242-C49B9EA6CC69}"/>
              </a:ext>
            </a:extLst>
          </p:cNvPr>
          <p:cNvPicPr>
            <a:picLocks noChangeAspect="1"/>
          </p:cNvPicPr>
          <p:nvPr/>
        </p:nvPicPr>
        <p:blipFill>
          <a:blip r:embed="rId4"/>
          <a:stretch>
            <a:fillRect/>
          </a:stretch>
        </p:blipFill>
        <p:spPr>
          <a:xfrm>
            <a:off x="0" y="3764905"/>
            <a:ext cx="5966534" cy="311533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6">
            <a:extLst>
              <a:ext uri="{FF2B5EF4-FFF2-40B4-BE49-F238E27FC236}">
                <a16:creationId xmlns:a16="http://schemas.microsoft.com/office/drawing/2014/main" id="{9EB04AE5-3510-E0F4-CC38-F89814450BA4}"/>
              </a:ext>
            </a:extLst>
          </p:cNvPr>
          <p:cNvPicPr>
            <a:picLocks noChangeAspect="1"/>
          </p:cNvPicPr>
          <p:nvPr/>
        </p:nvPicPr>
        <p:blipFill>
          <a:blip r:embed="rId2"/>
          <a:stretch>
            <a:fillRect/>
          </a:stretch>
        </p:blipFill>
        <p:spPr>
          <a:xfrm>
            <a:off x="59798" y="3830711"/>
            <a:ext cx="6054577" cy="3027289"/>
          </a:xfrm>
          <a:prstGeom prst="rect">
            <a:avLst/>
          </a:prstGeom>
        </p:spPr>
      </p:pic>
      <p:pic>
        <p:nvPicPr>
          <p:cNvPr id="8" name="Picture 7">
            <a:extLst>
              <a:ext uri="{FF2B5EF4-FFF2-40B4-BE49-F238E27FC236}">
                <a16:creationId xmlns:a16="http://schemas.microsoft.com/office/drawing/2014/main" id="{9DC56CFE-8E43-904E-F049-2D3F3E456A3C}"/>
              </a:ext>
            </a:extLst>
          </p:cNvPr>
          <p:cNvPicPr>
            <a:picLocks noChangeAspect="1"/>
          </p:cNvPicPr>
          <p:nvPr/>
        </p:nvPicPr>
        <p:blipFill>
          <a:blip r:embed="rId3"/>
          <a:stretch>
            <a:fillRect/>
          </a:stretch>
        </p:blipFill>
        <p:spPr>
          <a:xfrm>
            <a:off x="6096000" y="759851"/>
            <a:ext cx="5741446" cy="3070860"/>
          </a:xfrm>
          <a:prstGeom prst="rect">
            <a:avLst/>
          </a:prstGeom>
        </p:spPr>
      </p:pic>
      <p:pic>
        <p:nvPicPr>
          <p:cNvPr id="9" name="Picture 8">
            <a:extLst>
              <a:ext uri="{FF2B5EF4-FFF2-40B4-BE49-F238E27FC236}">
                <a16:creationId xmlns:a16="http://schemas.microsoft.com/office/drawing/2014/main" id="{239A224D-1E26-C7A4-6E2D-32D3ACBF44C3}"/>
              </a:ext>
            </a:extLst>
          </p:cNvPr>
          <p:cNvPicPr>
            <a:picLocks noChangeAspect="1"/>
          </p:cNvPicPr>
          <p:nvPr/>
        </p:nvPicPr>
        <p:blipFill>
          <a:blip r:embed="rId4"/>
          <a:stretch>
            <a:fillRect/>
          </a:stretch>
        </p:blipFill>
        <p:spPr>
          <a:xfrm>
            <a:off x="120186" y="803422"/>
            <a:ext cx="5933800" cy="288561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Zmake</a:t>
            </a:r>
            <a:r>
              <a:rPr lang="en-US" dirty="0">
                <a:solidFill>
                  <a:srgbClr val="FF0000"/>
                </a:solidFill>
              </a:rPr>
              <a:t> the upper left graph a scatter plot</a:t>
            </a:r>
          </a:p>
        </p:txBody>
      </p:sp>
      <p:pic>
        <p:nvPicPr>
          <p:cNvPr id="5" name="Picture 4">
            <a:extLst>
              <a:ext uri="{FF2B5EF4-FFF2-40B4-BE49-F238E27FC236}">
                <a16:creationId xmlns:a16="http://schemas.microsoft.com/office/drawing/2014/main" id="{8FF6D2A0-F4DE-B7B2-D675-36128A156C3E}"/>
              </a:ext>
            </a:extLst>
          </p:cNvPr>
          <p:cNvPicPr>
            <a:picLocks noChangeAspect="1"/>
          </p:cNvPicPr>
          <p:nvPr/>
        </p:nvPicPr>
        <p:blipFill>
          <a:blip r:embed="rId2"/>
          <a:stretch>
            <a:fillRect/>
          </a:stretch>
        </p:blipFill>
        <p:spPr>
          <a:xfrm>
            <a:off x="6096000" y="901525"/>
            <a:ext cx="5017204" cy="2780414"/>
          </a:xfrm>
          <a:prstGeom prst="rect">
            <a:avLst/>
          </a:prstGeom>
        </p:spPr>
      </p:pic>
      <p:pic>
        <p:nvPicPr>
          <p:cNvPr id="8" name="Picture 7">
            <a:extLst>
              <a:ext uri="{FF2B5EF4-FFF2-40B4-BE49-F238E27FC236}">
                <a16:creationId xmlns:a16="http://schemas.microsoft.com/office/drawing/2014/main" id="{F4674161-4CEB-6EC1-B042-D36FA2A98902}"/>
              </a:ext>
            </a:extLst>
          </p:cNvPr>
          <p:cNvPicPr>
            <a:picLocks noChangeAspect="1"/>
          </p:cNvPicPr>
          <p:nvPr/>
        </p:nvPicPr>
        <p:blipFill>
          <a:blip r:embed="rId3"/>
          <a:stretch>
            <a:fillRect/>
          </a:stretch>
        </p:blipFill>
        <p:spPr>
          <a:xfrm>
            <a:off x="47626" y="901525"/>
            <a:ext cx="5748006" cy="2885615"/>
          </a:xfrm>
          <a:prstGeom prst="rect">
            <a:avLst/>
          </a:prstGeom>
        </p:spPr>
      </p:pic>
      <p:pic>
        <p:nvPicPr>
          <p:cNvPr id="10" name="Picture 9">
            <a:extLst>
              <a:ext uri="{FF2B5EF4-FFF2-40B4-BE49-F238E27FC236}">
                <a16:creationId xmlns:a16="http://schemas.microsoft.com/office/drawing/2014/main" id="{0FE7E0C0-7FF7-38B8-B26F-3AF1961F4729}"/>
              </a:ext>
            </a:extLst>
          </p:cNvPr>
          <p:cNvPicPr>
            <a:picLocks noChangeAspect="1"/>
          </p:cNvPicPr>
          <p:nvPr/>
        </p:nvPicPr>
        <p:blipFill>
          <a:blip r:embed="rId4"/>
          <a:stretch>
            <a:fillRect/>
          </a:stretch>
        </p:blipFill>
        <p:spPr>
          <a:xfrm>
            <a:off x="59873" y="3815335"/>
            <a:ext cx="5921828" cy="3067614"/>
          </a:xfrm>
          <a:prstGeom prst="rect">
            <a:avLst/>
          </a:prstGeom>
        </p:spPr>
      </p:pic>
      <p:sp>
        <p:nvSpPr>
          <p:cNvPr id="4" name="TextBox 3">
            <a:extLst>
              <a:ext uri="{FF2B5EF4-FFF2-40B4-BE49-F238E27FC236}">
                <a16:creationId xmlns:a16="http://schemas.microsoft.com/office/drawing/2014/main" id="{129EEC4C-C105-6219-BD29-7A18C4B24E01}"/>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2621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graph</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graph, with each variable)</a:t>
            </a:r>
          </a:p>
        </p:txBody>
      </p:sp>
    </p:spTree>
    <p:extLst>
      <p:ext uri="{BB962C8B-B14F-4D97-AF65-F5344CB8AC3E}">
        <p14:creationId xmlns:p14="http://schemas.microsoft.com/office/powerpoint/2010/main" val="32276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New video length (alpha) graphs</a:t>
            </a:r>
          </a:p>
        </p:txBody>
      </p:sp>
      <p:pic>
        <p:nvPicPr>
          <p:cNvPr id="6" name="Picture 5">
            <a:extLst>
              <a:ext uri="{FF2B5EF4-FFF2-40B4-BE49-F238E27FC236}">
                <a16:creationId xmlns:a16="http://schemas.microsoft.com/office/drawing/2014/main" id="{0ECACA59-8E3C-3245-1B14-CC3ABA493EBA}"/>
              </a:ext>
            </a:extLst>
          </p:cNvPr>
          <p:cNvPicPr>
            <a:picLocks noChangeAspect="1"/>
          </p:cNvPicPr>
          <p:nvPr/>
        </p:nvPicPr>
        <p:blipFill>
          <a:blip r:embed="rId2"/>
          <a:stretch>
            <a:fillRect/>
          </a:stretch>
        </p:blipFill>
        <p:spPr>
          <a:xfrm>
            <a:off x="5913696" y="840784"/>
            <a:ext cx="5194005" cy="2901316"/>
          </a:xfrm>
          <a:prstGeom prst="rect">
            <a:avLst/>
          </a:prstGeom>
        </p:spPr>
      </p:pic>
      <p:pic>
        <p:nvPicPr>
          <p:cNvPr id="8" name="Picture 7">
            <a:extLst>
              <a:ext uri="{FF2B5EF4-FFF2-40B4-BE49-F238E27FC236}">
                <a16:creationId xmlns:a16="http://schemas.microsoft.com/office/drawing/2014/main" id="{BA7325EC-1546-DCAE-20A9-637AEB188655}"/>
              </a:ext>
            </a:extLst>
          </p:cNvPr>
          <p:cNvPicPr>
            <a:picLocks noChangeAspect="1"/>
          </p:cNvPicPr>
          <p:nvPr/>
        </p:nvPicPr>
        <p:blipFill>
          <a:blip r:embed="rId3"/>
          <a:stretch>
            <a:fillRect/>
          </a:stretch>
        </p:blipFill>
        <p:spPr>
          <a:xfrm>
            <a:off x="47626" y="3932363"/>
            <a:ext cx="5017204" cy="2780414"/>
          </a:xfrm>
          <a:prstGeom prst="rect">
            <a:avLst/>
          </a:prstGeom>
        </p:spPr>
      </p:pic>
      <p:pic>
        <p:nvPicPr>
          <p:cNvPr id="13" name="Picture 12">
            <a:extLst>
              <a:ext uri="{FF2B5EF4-FFF2-40B4-BE49-F238E27FC236}">
                <a16:creationId xmlns:a16="http://schemas.microsoft.com/office/drawing/2014/main" id="{58DC8B22-CB0E-A852-A01F-B46FD19AAC01}"/>
              </a:ext>
            </a:extLst>
          </p:cNvPr>
          <p:cNvPicPr>
            <a:picLocks noChangeAspect="1"/>
          </p:cNvPicPr>
          <p:nvPr/>
        </p:nvPicPr>
        <p:blipFill>
          <a:blip r:embed="rId4"/>
          <a:stretch>
            <a:fillRect/>
          </a:stretch>
        </p:blipFill>
        <p:spPr>
          <a:xfrm>
            <a:off x="5821326" y="3843612"/>
            <a:ext cx="5364346" cy="2869165"/>
          </a:xfrm>
          <a:prstGeom prst="rect">
            <a:avLst/>
          </a:prstGeom>
        </p:spPr>
      </p:pic>
      <p:pic>
        <p:nvPicPr>
          <p:cNvPr id="15" name="Picture 14">
            <a:extLst>
              <a:ext uri="{FF2B5EF4-FFF2-40B4-BE49-F238E27FC236}">
                <a16:creationId xmlns:a16="http://schemas.microsoft.com/office/drawing/2014/main" id="{13C012F8-BFCD-127B-E014-306E227DFADD}"/>
              </a:ext>
            </a:extLst>
          </p:cNvPr>
          <p:cNvPicPr>
            <a:picLocks noChangeAspect="1"/>
          </p:cNvPicPr>
          <p:nvPr/>
        </p:nvPicPr>
        <p:blipFill>
          <a:blip r:embed="rId5"/>
          <a:stretch>
            <a:fillRect/>
          </a:stretch>
        </p:blipFill>
        <p:spPr>
          <a:xfrm>
            <a:off x="205120" y="863304"/>
            <a:ext cx="5311735" cy="2923836"/>
          </a:xfrm>
          <a:prstGeom prst="rect">
            <a:avLst/>
          </a:prstGeom>
        </p:spPr>
      </p:pic>
    </p:spTree>
    <p:extLst>
      <p:ext uri="{BB962C8B-B14F-4D97-AF65-F5344CB8AC3E}">
        <p14:creationId xmlns:p14="http://schemas.microsoft.com/office/powerpoint/2010/main" val="487868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a:spLocks noGrp="1" noRot="1" noMove="1" noResize="1" noEditPoints="1" noAdjustHandles="1" noChangeArrowheads="1" noChangeShapeType="1"/>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New video popularity (beta) graphs</a:t>
            </a:r>
          </a:p>
        </p:txBody>
      </p:sp>
      <p:pic>
        <p:nvPicPr>
          <p:cNvPr id="6" name="Picture 5">
            <a:extLst>
              <a:ext uri="{FF2B5EF4-FFF2-40B4-BE49-F238E27FC236}">
                <a16:creationId xmlns:a16="http://schemas.microsoft.com/office/drawing/2014/main" id="{8FC842E0-043D-D278-42C1-1FF50B160D09}"/>
              </a:ext>
            </a:extLst>
          </p:cNvPr>
          <p:cNvPicPr>
            <a:picLocks noChangeAspect="1"/>
          </p:cNvPicPr>
          <p:nvPr/>
        </p:nvPicPr>
        <p:blipFill>
          <a:blip r:embed="rId2"/>
          <a:stretch>
            <a:fillRect/>
          </a:stretch>
        </p:blipFill>
        <p:spPr>
          <a:xfrm>
            <a:off x="41423" y="671810"/>
            <a:ext cx="6054577" cy="3115330"/>
          </a:xfrm>
          <a:prstGeom prst="rect">
            <a:avLst/>
          </a:prstGeom>
        </p:spPr>
      </p:pic>
      <p:pic>
        <p:nvPicPr>
          <p:cNvPr id="9" name="Picture 8">
            <a:extLst>
              <a:ext uri="{FF2B5EF4-FFF2-40B4-BE49-F238E27FC236}">
                <a16:creationId xmlns:a16="http://schemas.microsoft.com/office/drawing/2014/main" id="{F748BF30-99D0-408B-E694-00531DEB501C}"/>
              </a:ext>
            </a:extLst>
          </p:cNvPr>
          <p:cNvPicPr>
            <a:picLocks noChangeAspect="1"/>
          </p:cNvPicPr>
          <p:nvPr/>
        </p:nvPicPr>
        <p:blipFill>
          <a:blip r:embed="rId3"/>
          <a:stretch>
            <a:fillRect/>
          </a:stretch>
        </p:blipFill>
        <p:spPr>
          <a:xfrm>
            <a:off x="6184043" y="671810"/>
            <a:ext cx="5966534" cy="3115330"/>
          </a:xfrm>
          <a:prstGeom prst="rect">
            <a:avLst/>
          </a:prstGeom>
        </p:spPr>
      </p:pic>
      <p:pic>
        <p:nvPicPr>
          <p:cNvPr id="11" name="Picture 10">
            <a:extLst>
              <a:ext uri="{FF2B5EF4-FFF2-40B4-BE49-F238E27FC236}">
                <a16:creationId xmlns:a16="http://schemas.microsoft.com/office/drawing/2014/main" id="{53C3F8B1-DE9A-BD01-3D46-C28E27609436}"/>
              </a:ext>
            </a:extLst>
          </p:cNvPr>
          <p:cNvPicPr>
            <a:picLocks noChangeAspect="1"/>
          </p:cNvPicPr>
          <p:nvPr/>
        </p:nvPicPr>
        <p:blipFill>
          <a:blip r:embed="rId4"/>
          <a:stretch>
            <a:fillRect/>
          </a:stretch>
        </p:blipFill>
        <p:spPr>
          <a:xfrm>
            <a:off x="6096000" y="3830711"/>
            <a:ext cx="6054577" cy="3027289"/>
          </a:xfrm>
          <a:prstGeom prst="rect">
            <a:avLst/>
          </a:prstGeom>
        </p:spPr>
      </p:pic>
      <p:pic>
        <p:nvPicPr>
          <p:cNvPr id="13" name="Picture 12">
            <a:extLst>
              <a:ext uri="{FF2B5EF4-FFF2-40B4-BE49-F238E27FC236}">
                <a16:creationId xmlns:a16="http://schemas.microsoft.com/office/drawing/2014/main" id="{4490A813-9B6E-C994-D300-A76CBF26C9AE}"/>
              </a:ext>
            </a:extLst>
          </p:cNvPr>
          <p:cNvPicPr>
            <a:picLocks noChangeAspect="1"/>
          </p:cNvPicPr>
          <p:nvPr/>
        </p:nvPicPr>
        <p:blipFill>
          <a:blip r:embed="rId5"/>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1292648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New 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stretch>
            <a:fillRect/>
          </a:stretch>
        </p:blipFill>
        <p:spPr>
          <a:xfrm>
            <a:off x="69669" y="976977"/>
            <a:ext cx="5597484" cy="279312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stretch>
            <a:fillRect/>
          </a:stretch>
        </p:blipFill>
        <p:spPr>
          <a:xfrm>
            <a:off x="5997651" y="978750"/>
            <a:ext cx="5554623" cy="2808390"/>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stretch>
            <a:fillRect/>
          </a:stretch>
        </p:blipFill>
        <p:spPr>
          <a:xfrm>
            <a:off x="0" y="3879762"/>
            <a:ext cx="5748006" cy="2885615"/>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stretch>
            <a:fillRect/>
          </a:stretch>
        </p:blipFill>
        <p:spPr>
          <a:xfrm>
            <a:off x="5863069" y="3879761"/>
            <a:ext cx="5933800" cy="2885615"/>
          </a:xfrm>
          <a:prstGeom prst="rect">
            <a:avLst/>
          </a:prstGeom>
        </p:spPr>
      </p:pic>
    </p:spTree>
    <p:extLst>
      <p:ext uri="{BB962C8B-B14F-4D97-AF65-F5344CB8AC3E}">
        <p14:creationId xmlns:p14="http://schemas.microsoft.com/office/powerpoint/2010/main" val="251518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New 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extBox 1">
            <a:extLst>
              <a:ext uri="{FF2B5EF4-FFF2-40B4-BE49-F238E27FC236}">
                <a16:creationId xmlns:a16="http://schemas.microsoft.com/office/drawing/2014/main" id="{0F5D6D9B-F0D1-2AE4-B14F-D47174B750DB}"/>
              </a:ext>
            </a:extLst>
          </p:cNvPr>
          <p:cNvSpPr txBox="1"/>
          <p:nvPr/>
        </p:nvSpPr>
        <p:spPr>
          <a:xfrm>
            <a:off x="587829" y="1752600"/>
            <a:ext cx="5666014" cy="369332"/>
          </a:xfrm>
          <a:prstGeom prst="rect">
            <a:avLst/>
          </a:prstGeom>
          <a:noFill/>
        </p:spPr>
        <p:txBody>
          <a:bodyPr wrap="square" rtlCol="0">
            <a:spAutoFit/>
          </a:bodyPr>
          <a:lstStyle/>
          <a:p>
            <a:r>
              <a:rPr lang="en-US" dirty="0"/>
              <a:t>Getting there…</a:t>
            </a:r>
          </a:p>
        </p:txBody>
      </p:sp>
    </p:spTree>
    <p:extLst>
      <p:ext uri="{BB962C8B-B14F-4D97-AF65-F5344CB8AC3E}">
        <p14:creationId xmlns:p14="http://schemas.microsoft.com/office/powerpoint/2010/main" val="233911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 (done!)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lnSpcReduction="10000"/>
          </a:bodyPr>
          <a:lstStyle/>
          <a:p>
            <a:pPr marL="0" lvl="2" indent="0">
              <a:buNone/>
            </a:pPr>
            <a:r>
              <a:rPr lang="en-US" sz="1800" i="0" dirty="0">
                <a:solidFill>
                  <a:srgbClr val="2078B4"/>
                </a:solidFill>
              </a:rPr>
              <a:t>Alpha x-axis: </a:t>
            </a:r>
            <a:r>
              <a:rPr lang="en-US" sz="1800" i="0" dirty="0"/>
              <a:t>array of all </a:t>
            </a:r>
            <a:r>
              <a:rPr lang="en-US" sz="1800" i="0" dirty="0" err="1"/>
              <a:t>daily_agent_longest_vid</a:t>
            </a:r>
            <a:r>
              <a:rPr lang="en-US" sz="1800" i="0" dirty="0"/>
              <a:t>: </a:t>
            </a:r>
            <a:r>
              <a:rPr lang="en-US" sz="1800" b="1" dirty="0" err="1"/>
              <a:t>x_agent_len_thresholds</a:t>
            </a:r>
            <a:r>
              <a:rPr lang="en-US" sz="1800" b="1" dirty="0"/>
              <a:t> </a:t>
            </a:r>
            <a:r>
              <a:rPr lang="en-US" sz="1800" i="0" dirty="0" err="1"/>
              <a:t>agent_len_thresholds.append</a:t>
            </a:r>
            <a:r>
              <a:rPr lang="en-US" sz="1800" i="0" dirty="0"/>
              <a:t>(</a:t>
            </a:r>
            <a:r>
              <a:rPr lang="en-US" sz="1800" i="0" dirty="0" err="1"/>
              <a:t>daily_agent_longest_vid</a:t>
            </a:r>
            <a:r>
              <a:rPr lang="en-US" sz="1800" i="0" dirty="0"/>
              <a:t>)</a:t>
            </a:r>
          </a:p>
          <a:p>
            <a:pPr marL="0" lvl="2" indent="0">
              <a:buNone/>
            </a:pPr>
            <a:r>
              <a:rPr lang="en-US" sz="1800" i="0" dirty="0">
                <a:solidFill>
                  <a:srgbClr val="2078B4"/>
                </a:solidFill>
              </a:rPr>
              <a:t>Alpha y-axis: inside each agent’s run.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err="1">
                <a:solidFill>
                  <a:srgbClr val="26BAB9"/>
                </a:solidFill>
              </a:rPr>
              <a:t>y_agent_avg_len_watched</a:t>
            </a:r>
            <a:r>
              <a:rPr lang="en-US" sz="1800" i="0" dirty="0">
                <a:solidFill>
                  <a:srgbClr val="26BAB9"/>
                </a:solidFill>
              </a:rPr>
              <a:t> (outside of each agent)</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xmlns="">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xmlns="">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xmlns="">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xmlns="">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xmlns="">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xmlns="">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xmlns="">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xmlns="">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xmlns="">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xmlns="">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xmlns="">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xmlns="">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xmlns="">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xmlns="">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xmlns="">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xmlns="">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xmlns="">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xmlns="">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xmlns="">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xmlns="">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xmlns="">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xmlns="">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xmlns="">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xmlns="">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xmlns="">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xmlns="">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xmlns="">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xmlns="">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xmlns="">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xmlns="">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xmlns="">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xmlns="">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xmlns="">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xmlns="">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xmlns:p14="http://schemas.microsoft.com/office/powerpoint/2010/main">
          <mc:Choice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xmlns="">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xmlns="">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xmlns="">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xmlns="">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xmlns="">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xmlns="">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xmlns="">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xmlns="">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xmlns="">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xmlns="">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xmlns="">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xmlns:p14="http://schemas.microsoft.com/office/powerpoint/2010/main">
          <mc:Choice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xmlns="">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xmlns="">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xmlns="">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xmlns="">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xmlns="">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xmlns="">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xmlns="">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xmlns:p14="http://schemas.microsoft.com/office/powerpoint/2010/main">
          <mc:Choice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xmlns="">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xmlns="">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xmlns="">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xmlns="">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xmlns="">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xmlns="">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xmlns="">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xmlns="">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xmlns="">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xmlns:p14="http://schemas.microsoft.com/office/powerpoint/2010/main">
          <mc:Choice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xmlns="">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xmlns="">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xmlns="">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xmlns="">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xmlns:p14="http://schemas.microsoft.com/office/powerpoint/2010/main">
          <mc:Choice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xmlns="">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xmlns="">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xmlns="">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xmlns="">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xmlns="">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xmlns:p14="http://schemas.microsoft.com/office/powerpoint/2010/main">
          <mc:Choice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xmlns="">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xmlns="">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xmlns="">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xmlns="">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xmlns="">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xmlns="">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xmlns:p14="http://schemas.microsoft.com/office/powerpoint/2010/main">
          <mc:Choice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xmlns="">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xmlns="">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xmlns="">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xmlns="">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xmlns="">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xmlns="">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xmlns:p14="http://schemas.microsoft.com/office/powerpoint/2010/main">
          <mc:Choice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xmlns="">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xmlns="">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xmlns="">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xmlns:p14="http://schemas.microsoft.com/office/powerpoint/2010/main">
          <mc:Choice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xmlns="">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xmlns="">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xmlns="">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xmlns="">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xmlns="">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xmlns:p14="http://schemas.microsoft.com/office/powerpoint/2010/main">
          <mc:Choice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xmlns="">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xmlns="">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xmlns="">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xmlns:p14="http://schemas.microsoft.com/office/powerpoint/2010/main">
          <mc:Choice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xmlns="">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xmlns="">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xmlns="">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xmlns="">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xmlns="">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xmlns="">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xmlns="">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xmlns="">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xmlns:p14="http://schemas.microsoft.com/office/powerpoint/2010/main">
          <mc:Choice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xmlns="">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xmlns="">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xmlns="">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xmlns="">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xmlns:p14="http://schemas.microsoft.com/office/powerpoint/2010/main">
          <mc:Choice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xmlns="">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xmlns="">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xmlns="">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xmlns="">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xmlns="">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xmlns="">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xmlns="">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xmlns="">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xmlns="">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xmlns="">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xmlns="">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xmlns="">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xmlns="">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xmlns="">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xmlns:p14="http://schemas.microsoft.com/office/powerpoint/2010/main">
          <mc:Choice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xmlns="">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xmlns="">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xmlns="">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xmlns="">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xmlns="">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xmlns="">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xmlns="">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xmlns="">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xmlns="">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xmlns="">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xmlns="">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xmlns="">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xmlns:p14="http://schemas.microsoft.com/office/powerpoint/2010/main">
          <mc:Choice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xmlns="">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xmlns="">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xmlns="">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xmlns="">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xmlns="">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xmlns="">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xmlns="">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xmlns:p14="http://schemas.microsoft.com/office/powerpoint/2010/main">
          <mc:Choice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xmlns="">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xmlns="">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xmlns="">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xmlns="">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xmlns="">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xmlns:p14="http://schemas.microsoft.com/office/powerpoint/2010/main">
          <mc:Choice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xmlns="">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xmlns="">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xmlns="">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xmlns="">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xmlns:p14="http://schemas.microsoft.com/office/powerpoint/2010/main">
          <mc:Choice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xmlns="">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xmlns="">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xmlns="">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xmlns="">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xmlns="">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xmlns="">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xmlns="">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xmlns="">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xmlns:p14="http://schemas.microsoft.com/office/powerpoint/2010/main">
          <mc:Choice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xmlns="">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xmlns="">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xmlns="">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xmlns="">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xmlns="">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xmlns="">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xmlns:p14="http://schemas.microsoft.com/office/powerpoint/2010/main">
          <mc:Choice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xmlns="">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xmlns="">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xmlns="">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xmlns="">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xmlns="">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xmlns="">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xmlns="">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xmlns="">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xmlns="">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xmlns="">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xmlns="">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xmlns="">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xmlns:p14="http://schemas.microsoft.com/office/powerpoint/2010/main">
          <mc:Choice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xmlns="">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xmlns="">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xmlns="">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xmlns="">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xmlns="">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xmlns="">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xmlns="">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xmlns:p14="http://schemas.microsoft.com/office/powerpoint/2010/main">
          <mc:Choice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xmlns="">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xmlns="">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xmlns="">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xmlns="">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xmlns="">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xmlns="">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xmlns="">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xmlns="">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xmlns="">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xmlns="">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xmlns="">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xmlns:p14="http://schemas.microsoft.com/office/powerpoint/2010/main">
          <mc:Choice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xmlns="">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xmlns="">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xmlns="">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xmlns="">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xmlns:p14="http://schemas.microsoft.com/office/powerpoint/2010/main">
          <mc:Choice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xmlns="">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xmlns="">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xmlns:p14="http://schemas.microsoft.com/office/powerpoint/2010/main">
          <mc:Choice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xmlns="">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xmlns="">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xmlns="">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xmlns="">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xmlns="">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xmlns="">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xmlns:p14="http://schemas.microsoft.com/office/powerpoint/2010/main">
          <mc:Choice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xmlns="">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xmlns="">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xmlns="">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xmlns:p14="http://schemas.microsoft.com/office/powerpoint/2010/main">
          <mc:Choice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xmlns="">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xmlns="">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xmlns="">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xmlns="">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xmlns:p14="http://schemas.microsoft.com/office/powerpoint/2010/main">
          <mc:Choice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xmlns="">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xmlns="">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xmlns="">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xmlns="">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xmlns="">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xmlns="">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xmlns="">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xmlns:p14="http://schemas.microsoft.com/office/powerpoint/2010/main">
          <mc:Choice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xmlns="">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xmlns="">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xmlns="">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xmlns="">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xmlns="">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xmlns="">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xmlns="">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xmlns="">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xmlns="">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xmlns="">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xmlns="">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xmlns="">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xmlns:p14="http://schemas.microsoft.com/office/powerpoint/2010/main">
          <mc:Choice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xmlns="">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xmlns="">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xmlns="">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xmlns="">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xmlns:p14="http://schemas.microsoft.com/office/powerpoint/2010/main">
          <mc:Choice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xmlns="">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xmlns="">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xmlns="">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xmlns="">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xmlns="">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xmlns="">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xmlns:p14="http://schemas.microsoft.com/office/powerpoint/2010/main">
          <mc:Choice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xmlns="">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xmlns="">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xmlns="">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xmlns:p14="http://schemas.microsoft.com/office/powerpoint/2010/main">
          <mc:Choice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xmlns="">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xmlns="">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xmlns="">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xmlns="">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xmlns="">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xmlns="">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xmlns="">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xmlns="">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xmlns="">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xmlns:p14="http://schemas.microsoft.com/office/powerpoint/2010/main">
          <mc:Choice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xmlns="">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xmlns="">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xmlns="">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xmlns="">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xmlns="">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xmlns="">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xmlns="">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xmlns="">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xmlns="">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variable</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variable, different graphs)</a:t>
            </a:r>
          </a:p>
        </p:txBody>
      </p:sp>
    </p:spTree>
    <p:extLst>
      <p:ext uri="{BB962C8B-B14F-4D97-AF65-F5344CB8AC3E}">
        <p14:creationId xmlns:p14="http://schemas.microsoft.com/office/powerpoint/2010/main" val="4204101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2" name="Picture 1">
            <a:extLst>
              <a:ext uri="{FF2B5EF4-FFF2-40B4-BE49-F238E27FC236}">
                <a16:creationId xmlns:a16="http://schemas.microsoft.com/office/drawing/2014/main" id="{36FAC446-F459-07C3-441C-168F2895CBC9}"/>
              </a:ext>
            </a:extLst>
          </p:cNvPr>
          <p:cNvPicPr>
            <a:picLocks noChangeAspect="1"/>
          </p:cNvPicPr>
          <p:nvPr/>
        </p:nvPicPr>
        <p:blipFill>
          <a:blip r:embed="rId2"/>
          <a:stretch>
            <a:fillRect/>
          </a:stretch>
        </p:blipFill>
        <p:spPr>
          <a:xfrm>
            <a:off x="205120" y="863304"/>
            <a:ext cx="5311735" cy="2923836"/>
          </a:xfrm>
          <a:prstGeom prst="rect">
            <a:avLst/>
          </a:prstGeom>
        </p:spPr>
      </p:pic>
      <p:pic>
        <p:nvPicPr>
          <p:cNvPr id="4" name="Picture 3">
            <a:extLst>
              <a:ext uri="{FF2B5EF4-FFF2-40B4-BE49-F238E27FC236}">
                <a16:creationId xmlns:a16="http://schemas.microsoft.com/office/drawing/2014/main" id="{6B20C427-43B2-BC6B-3AE7-BFCB8A6FB09C}"/>
              </a:ext>
            </a:extLst>
          </p:cNvPr>
          <p:cNvPicPr>
            <a:picLocks noChangeAspect="1"/>
          </p:cNvPicPr>
          <p:nvPr/>
        </p:nvPicPr>
        <p:blipFill>
          <a:blip r:embed="rId3"/>
          <a:stretch>
            <a:fillRect/>
          </a:stretch>
        </p:blipFill>
        <p:spPr>
          <a:xfrm>
            <a:off x="5827139" y="726238"/>
            <a:ext cx="6054577" cy="3115330"/>
          </a:xfrm>
          <a:prstGeom prst="rect">
            <a:avLst/>
          </a:prstGeom>
        </p:spPr>
      </p:pic>
      <p:pic>
        <p:nvPicPr>
          <p:cNvPr id="5" name="Picture 4">
            <a:extLst>
              <a:ext uri="{FF2B5EF4-FFF2-40B4-BE49-F238E27FC236}">
                <a16:creationId xmlns:a16="http://schemas.microsoft.com/office/drawing/2014/main" id="{06C40237-06F8-9407-44F3-01CFFC4241DB}"/>
              </a:ext>
            </a:extLst>
          </p:cNvPr>
          <p:cNvPicPr>
            <a:picLocks noChangeAspect="1"/>
          </p:cNvPicPr>
          <p:nvPr/>
        </p:nvPicPr>
        <p:blipFill>
          <a:blip r:embed="rId3"/>
          <a:stretch>
            <a:fillRect/>
          </a:stretch>
        </p:blipFill>
        <p:spPr>
          <a:xfrm>
            <a:off x="0" y="3819333"/>
            <a:ext cx="6054577" cy="3115330"/>
          </a:xfrm>
          <a:prstGeom prst="rect">
            <a:avLst/>
          </a:prstGeom>
        </p:spPr>
      </p:pic>
      <p:sp>
        <p:nvSpPr>
          <p:cNvPr id="3" name="TextBox 2">
            <a:extLst>
              <a:ext uri="{FF2B5EF4-FFF2-40B4-BE49-F238E27FC236}">
                <a16:creationId xmlns:a16="http://schemas.microsoft.com/office/drawing/2014/main" id="{C38FBC72-6C51-30A4-D3E5-7D0A46711BAC}"/>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140839571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6635</TotalTime>
  <Words>5558</Words>
  <Application>Microsoft Office PowerPoint</Application>
  <PresentationFormat>Widescreen</PresentationFormat>
  <Paragraphs>386</Paragraphs>
  <Slides>107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How to make this graph? 3 arrays total</vt:lpstr>
      <vt:lpstr>How to make this graph? 3 arrays total</vt:lpstr>
      <vt:lpstr>How to make this graph? 3 arrays total</vt:lpstr>
      <vt:lpstr>How to make this graph? You did already!</vt:lpstr>
      <vt:lpstr>Sorted by variable</vt:lpstr>
      <vt:lpstr>Video length (alpha) graphs</vt:lpstr>
      <vt:lpstr>PowerPoint Presentation</vt:lpstr>
      <vt:lpstr>PowerPoint Presentation</vt:lpstr>
      <vt:lpstr>PowerPoint Presentation</vt:lpstr>
      <vt:lpstr>Sorted by graph</vt:lpstr>
      <vt:lpstr>New video length (alpha) graphs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60</cp:revision>
  <dcterms:created xsi:type="dcterms:W3CDTF">2024-01-09T00:22:19Z</dcterms:created>
  <dcterms:modified xsi:type="dcterms:W3CDTF">2024-03-25T16:17:58Z</dcterms:modified>
</cp:coreProperties>
</file>